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94" r:id="rId4"/>
    <p:sldId id="293" r:id="rId5"/>
    <p:sldId id="298" r:id="rId6"/>
    <p:sldId id="259" r:id="rId7"/>
    <p:sldId id="271" r:id="rId8"/>
    <p:sldId id="272" r:id="rId9"/>
    <p:sldId id="273" r:id="rId10"/>
    <p:sldId id="274" r:id="rId11"/>
    <p:sldId id="275" r:id="rId12"/>
    <p:sldId id="276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8" r:id="rId23"/>
    <p:sldId id="289" r:id="rId24"/>
    <p:sldId id="291" r:id="rId25"/>
    <p:sldId id="292" r:id="rId26"/>
    <p:sldId id="297" r:id="rId27"/>
    <p:sldId id="296" r:id="rId28"/>
    <p:sldId id="267" r:id="rId29"/>
    <p:sldId id="269" r:id="rId30"/>
    <p:sldId id="268" r:id="rId31"/>
    <p:sldId id="27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A9F54-86DD-44BD-AAC4-5E14D9532C1A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7F5CE-0823-440F-B3F3-4D3A655F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86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7F5CE-0823-440F-B3F3-4D3A655F41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22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04524-B286-4F14-84DA-7BAD970D167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34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9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2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0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0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0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6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6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2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0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1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AC334-4E1B-400B-A0B9-CECAD7906F8A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B83F8-6D18-4C5B-B027-7A43D96E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1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6.wav"/><Relationship Id="rId7" Type="http://schemas.microsoft.com/office/2007/relationships/hdphoto" Target="../media/hdphoto5.wdp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8.wav"/><Relationship Id="rId7" Type="http://schemas.microsoft.com/office/2007/relationships/hdphoto" Target="../media/hdphoto4.wdp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10.wav"/><Relationship Id="rId7" Type="http://schemas.microsoft.com/office/2007/relationships/hdphoto" Target="../media/hdphoto5.wdp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0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2.wav"/><Relationship Id="rId7" Type="http://schemas.microsoft.com/office/2007/relationships/hdphoto" Target="../media/hdphoto4.wdp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2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4.wav"/><Relationship Id="rId7" Type="http://schemas.microsoft.com/office/2007/relationships/hdphoto" Target="../media/hdphoto5.wdp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4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6.wav"/><Relationship Id="rId7" Type="http://schemas.microsoft.com/office/2007/relationships/hdphoto" Target="../media/hdphoto4.wdp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6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8.wav"/><Relationship Id="rId7" Type="http://schemas.microsoft.com/office/2007/relationships/hdphoto" Target="../media/hdphoto4.wdp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8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0.wav"/><Relationship Id="rId7" Type="http://schemas.microsoft.com/office/2007/relationships/hdphoto" Target="../media/hdphoto4.wdp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0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2.wav"/><Relationship Id="rId7" Type="http://schemas.microsoft.com/office/2007/relationships/hdphoto" Target="../media/hdphoto4.wdp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2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4.wav"/><Relationship Id="rId7" Type="http://schemas.microsoft.com/office/2007/relationships/hdphoto" Target="../media/hdphoto4.wdp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4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6.wav"/><Relationship Id="rId7" Type="http://schemas.microsoft.com/office/2007/relationships/hdphoto" Target="../media/hdphoto4.wdp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6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8.wav"/><Relationship Id="rId7" Type="http://schemas.microsoft.com/office/2007/relationships/hdphoto" Target="../media/hdphoto4.wdp"/><Relationship Id="rId2" Type="http://schemas.openxmlformats.org/officeDocument/2006/relationships/audio" Target="../media/media27.wav"/><Relationship Id="rId1" Type="http://schemas.microsoft.com/office/2007/relationships/media" Target="../media/media27.wav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8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0.wav"/><Relationship Id="rId7" Type="http://schemas.microsoft.com/office/2007/relationships/hdphoto" Target="../media/hdphoto4.wdp"/><Relationship Id="rId2" Type="http://schemas.openxmlformats.org/officeDocument/2006/relationships/audio" Target="../media/media29.wav"/><Relationship Id="rId1" Type="http://schemas.microsoft.com/office/2007/relationships/media" Target="../media/media29.wav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0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2.wav"/><Relationship Id="rId7" Type="http://schemas.microsoft.com/office/2007/relationships/hdphoto" Target="../media/hdphoto4.wdp"/><Relationship Id="rId2" Type="http://schemas.openxmlformats.org/officeDocument/2006/relationships/audio" Target="../media/media31.wav"/><Relationship Id="rId1" Type="http://schemas.microsoft.com/office/2007/relationships/media" Target="../media/media31.wav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2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4.wav"/><Relationship Id="rId7" Type="http://schemas.microsoft.com/office/2007/relationships/hdphoto" Target="../media/hdphoto4.wdp"/><Relationship Id="rId2" Type="http://schemas.openxmlformats.org/officeDocument/2006/relationships/audio" Target="../media/media33.wav"/><Relationship Id="rId1" Type="http://schemas.microsoft.com/office/2007/relationships/media" Target="../media/media33.wav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4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6.wav"/><Relationship Id="rId7" Type="http://schemas.microsoft.com/office/2007/relationships/hdphoto" Target="../media/hdphoto4.wdp"/><Relationship Id="rId2" Type="http://schemas.openxmlformats.org/officeDocument/2006/relationships/audio" Target="../media/media35.wav"/><Relationship Id="rId1" Type="http://schemas.microsoft.com/office/2007/relationships/media" Target="../media/media35.wav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6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8.wav"/><Relationship Id="rId7" Type="http://schemas.microsoft.com/office/2007/relationships/hdphoto" Target="../media/hdphoto4.wdp"/><Relationship Id="rId2" Type="http://schemas.openxmlformats.org/officeDocument/2006/relationships/audio" Target="../media/media37.wav"/><Relationship Id="rId1" Type="http://schemas.microsoft.com/office/2007/relationships/media" Target="../media/media37.wav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8.wav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microsoft.com/office/2007/relationships/hdphoto" Target="../media/hdphoto3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4.wav"/><Relationship Id="rId7" Type="http://schemas.microsoft.com/office/2007/relationships/hdphoto" Target="../media/hdphoto4.wdp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1612901" y="609600"/>
            <a:ext cx="5791200" cy="5791200"/>
          </a:xfrm>
          <a:prstGeom prst="donut">
            <a:avLst>
              <a:gd name="adj" fmla="val 18698"/>
            </a:avLst>
          </a:prstGeom>
          <a:ln w="127000" cmpd="dbl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7200" b="1" dirty="0" smtClean="0">
                <a:latin typeface="Book Antiqua" pitchFamily="18" charset="0"/>
              </a:rPr>
              <a:t>Welcome to the world of Cambrian Multimedia presentation.</a:t>
            </a:r>
            <a:endParaRPr lang="en-US" sz="7200" b="1" dirty="0"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" t="3624" r="85665" b="5475"/>
          <a:stretch/>
        </p:blipFill>
        <p:spPr bwMode="auto">
          <a:xfrm>
            <a:off x="2728687" y="1719942"/>
            <a:ext cx="3559628" cy="3574677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1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7" r="2223" b="3281"/>
          <a:stretch/>
        </p:blipFill>
        <p:spPr>
          <a:xfrm>
            <a:off x="76200" y="0"/>
            <a:ext cx="90677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ounded Rectangular Callout 8"/>
          <p:cNvSpPr/>
          <p:nvPr/>
        </p:nvSpPr>
        <p:spPr>
          <a:xfrm>
            <a:off x="2667000" y="603066"/>
            <a:ext cx="4042228" cy="1100138"/>
          </a:xfrm>
          <a:prstGeom prst="wedgeRoundRectCallout">
            <a:avLst>
              <a:gd name="adj1" fmla="val -60999"/>
              <a:gd name="adj2" fmla="val 123195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Don’t you know the date of JSC exam?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667000" y="3222176"/>
            <a:ext cx="3505199" cy="1048996"/>
          </a:xfrm>
          <a:prstGeom prst="wedgeRoundRectCallout">
            <a:avLst>
              <a:gd name="adj1" fmla="val 67436"/>
              <a:gd name="adj2" fmla="val -108841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 am not sure. What is the exact date?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57400" y="22098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480628" y="2286000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8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 build="allAtOnce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ounded Rectangular Callout 6"/>
          <p:cNvSpPr/>
          <p:nvPr/>
        </p:nvSpPr>
        <p:spPr>
          <a:xfrm>
            <a:off x="2743200" y="457200"/>
            <a:ext cx="4042228" cy="940481"/>
          </a:xfrm>
          <a:prstGeom prst="wedgeRoundRectCallout">
            <a:avLst>
              <a:gd name="adj1" fmla="val -63513"/>
              <a:gd name="adj2" fmla="val 162323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It is 01 November 2014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086100" y="3303359"/>
            <a:ext cx="2971800" cy="761999"/>
          </a:xfrm>
          <a:prstGeom prst="wedgeRoundRectCallout">
            <a:avLst>
              <a:gd name="adj1" fmla="val 70706"/>
              <a:gd name="adj2" fmla="val -137502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 Really?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33600" y="2133600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594928" y="2286000"/>
            <a:ext cx="381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4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4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0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7" r="2223" b="3281"/>
          <a:stretch/>
        </p:blipFill>
        <p:spPr>
          <a:xfrm>
            <a:off x="76200" y="0"/>
            <a:ext cx="90677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ular Callout 2"/>
          <p:cNvSpPr/>
          <p:nvPr/>
        </p:nvSpPr>
        <p:spPr>
          <a:xfrm>
            <a:off x="2438400" y="990600"/>
            <a:ext cx="3505200" cy="795338"/>
          </a:xfrm>
          <a:prstGeom prst="wedgeRoundRectCallout">
            <a:avLst>
              <a:gd name="adj1" fmla="val -57050"/>
              <a:gd name="adj2" fmla="val 132887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Yes.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133600" y="3200400"/>
            <a:ext cx="4648200" cy="1226117"/>
          </a:xfrm>
          <a:prstGeom prst="wedgeRoundRectCallout">
            <a:avLst>
              <a:gd name="adj1" fmla="val 52140"/>
              <a:gd name="adj2" fmla="val -99163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How is your preparation of the exam?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06386" y="22098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553200" y="2286000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6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7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ular Callout 2"/>
          <p:cNvSpPr/>
          <p:nvPr/>
        </p:nvSpPr>
        <p:spPr>
          <a:xfrm>
            <a:off x="2696030" y="304800"/>
            <a:ext cx="4069444" cy="1494971"/>
          </a:xfrm>
          <a:prstGeom prst="wedgeRoundRectCallout">
            <a:avLst>
              <a:gd name="adj1" fmla="val -53120"/>
              <a:gd name="adj2" fmla="val 90134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Well. I have completed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7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0% of my courses.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438400" y="3421743"/>
            <a:ext cx="3581400" cy="1167720"/>
          </a:xfrm>
          <a:prstGeom prst="wedgeRoundRectCallout">
            <a:avLst>
              <a:gd name="adj1" fmla="val 74137"/>
              <a:gd name="adj2" fmla="val -119744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ndalus" pitchFamily="18" charset="-78"/>
                <a:cs typeface="Andalus" pitchFamily="18" charset="-78"/>
              </a:rPr>
              <a:t>7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0%? But how?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86430" y="22098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460674" y="236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2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0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7" r="2223" b="3281"/>
          <a:stretch/>
        </p:blipFill>
        <p:spPr>
          <a:xfrm>
            <a:off x="228600" y="152400"/>
            <a:ext cx="90677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ular Callout 2"/>
          <p:cNvSpPr/>
          <p:nvPr/>
        </p:nvSpPr>
        <p:spPr>
          <a:xfrm>
            <a:off x="2741384" y="762000"/>
            <a:ext cx="4042229" cy="871538"/>
          </a:xfrm>
          <a:prstGeom prst="wedgeRoundRectCallout">
            <a:avLst>
              <a:gd name="adj1" fmla="val -61069"/>
              <a:gd name="adj2" fmla="val 165710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 am very serious about study.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438400" y="3581399"/>
            <a:ext cx="3773715" cy="761999"/>
          </a:xfrm>
          <a:prstGeom prst="wedgeRoundRectCallout">
            <a:avLst>
              <a:gd name="adj1" fmla="val 70513"/>
              <a:gd name="adj2" fmla="val -156548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What do you mean?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10013" y="22860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516913" y="2492829"/>
            <a:ext cx="533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2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3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ular Callout 2"/>
          <p:cNvSpPr/>
          <p:nvPr/>
        </p:nvSpPr>
        <p:spPr>
          <a:xfrm>
            <a:off x="2362200" y="838200"/>
            <a:ext cx="4419600" cy="1023938"/>
          </a:xfrm>
          <a:prstGeom prst="wedgeRoundRectCallout">
            <a:avLst>
              <a:gd name="adj1" fmla="val -53371"/>
              <a:gd name="adj2" fmla="val 102584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 mean I always follow a planned routine.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705100" y="3048000"/>
            <a:ext cx="3733800" cy="1194480"/>
          </a:xfrm>
          <a:prstGeom prst="wedgeRoundRectCallout">
            <a:avLst>
              <a:gd name="adj1" fmla="val 61696"/>
              <a:gd name="adj2" fmla="val -93550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What is the benefit of your routine?</a:t>
            </a:r>
            <a:endParaRPr lang="en-US" sz="32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53557" y="21336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438900" y="2286000"/>
            <a:ext cx="381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1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5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ular Callout 2"/>
          <p:cNvSpPr/>
          <p:nvPr/>
        </p:nvSpPr>
        <p:spPr>
          <a:xfrm>
            <a:off x="2362200" y="304800"/>
            <a:ext cx="4724400" cy="1419225"/>
          </a:xfrm>
          <a:prstGeom prst="wedgeRoundRectCallout">
            <a:avLst>
              <a:gd name="adj1" fmla="val -50063"/>
              <a:gd name="adj2" fmla="val 98686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I always have a target. I can go smoothly through the routine.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133600" y="3962400"/>
            <a:ext cx="4372429" cy="1219200"/>
          </a:xfrm>
          <a:prstGeom prst="wedgeRoundRectCallout">
            <a:avLst>
              <a:gd name="adj1" fmla="val 62776"/>
              <a:gd name="adj2" fmla="val -156256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Would you explain it clearly?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62200" y="21336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506029" y="236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4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1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ular Callout 2"/>
          <p:cNvSpPr/>
          <p:nvPr/>
        </p:nvSpPr>
        <p:spPr>
          <a:xfrm>
            <a:off x="2400301" y="567871"/>
            <a:ext cx="3467099" cy="838200"/>
          </a:xfrm>
          <a:prstGeom prst="wedgeRoundRectCallout">
            <a:avLst>
              <a:gd name="adj1" fmla="val -43628"/>
              <a:gd name="adj2" fmla="val 129730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Of course.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971801" y="3785280"/>
            <a:ext cx="3124200" cy="761999"/>
          </a:xfrm>
          <a:prstGeom prst="wedgeRoundRectCallout">
            <a:avLst>
              <a:gd name="adj1" fmla="val 62592"/>
              <a:gd name="adj2" fmla="val -169882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Please.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95501" y="198120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477000" y="2315708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2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4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3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ular Callout 2"/>
          <p:cNvSpPr/>
          <p:nvPr/>
        </p:nvSpPr>
        <p:spPr>
          <a:xfrm>
            <a:off x="2286000" y="228600"/>
            <a:ext cx="4572000" cy="1752600"/>
          </a:xfrm>
          <a:prstGeom prst="wedgeRoundRectCallout">
            <a:avLst>
              <a:gd name="adj1" fmla="val -53769"/>
              <a:gd name="adj2" fmla="val 72045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Suppose you need to complete a course. If you divide it in portion of time and  target. A routine  may help you to complete it.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518229" y="3726882"/>
            <a:ext cx="3810000" cy="1048996"/>
          </a:xfrm>
          <a:prstGeom prst="wedgeRoundRectCallout">
            <a:avLst>
              <a:gd name="adj1" fmla="val 62932"/>
              <a:gd name="adj2" fmla="val -154500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Your idea is actually very effective.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13429" y="213360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350000" y="220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146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3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1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ular Callout 2"/>
          <p:cNvSpPr/>
          <p:nvPr/>
        </p:nvSpPr>
        <p:spPr>
          <a:xfrm>
            <a:off x="2552700" y="609600"/>
            <a:ext cx="4038600" cy="1066800"/>
          </a:xfrm>
          <a:prstGeom prst="wedgeRoundRectCallout">
            <a:avLst>
              <a:gd name="adj1" fmla="val -55314"/>
              <a:gd name="adj2" fmla="val 110371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Now tell me about your preparation.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552699" y="3396343"/>
            <a:ext cx="4038600" cy="1037771"/>
          </a:xfrm>
          <a:prstGeom prst="wedgeRoundRectCallout">
            <a:avLst>
              <a:gd name="adj1" fmla="val 58170"/>
              <a:gd name="adj2" fmla="val -132625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 have not yet completed all my preparations.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47899" y="20574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477000" y="2286000"/>
            <a:ext cx="533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4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2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8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800599"/>
            <a:ext cx="4191001" cy="2009061"/>
          </a:xfrm>
          <a:prstGeom prst="roundRect">
            <a:avLst/>
          </a:prstGeom>
          <a:ln w="1270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Senior Lecturer</a:t>
            </a:r>
          </a:p>
          <a:p>
            <a:r>
              <a:rPr lang="en-US" sz="2800" b="1" dirty="0" smtClean="0">
                <a:latin typeface="Book Antiqua" pitchFamily="18" charset="0"/>
              </a:rPr>
              <a:t>Department of English</a:t>
            </a:r>
          </a:p>
          <a:p>
            <a:r>
              <a:rPr lang="en-US" sz="2800" b="1" dirty="0" smtClean="0">
                <a:latin typeface="Book Antiqua" pitchFamily="18" charset="0"/>
              </a:rPr>
              <a:t>Cambrian School &amp; College</a:t>
            </a:r>
            <a:r>
              <a:rPr lang="bn-BD" sz="2800" b="1" dirty="0" smtClean="0">
                <a:latin typeface="Book Antiqua" pitchFamily="18" charset="0"/>
              </a:rPr>
              <a:t>,</a:t>
            </a:r>
            <a:r>
              <a:rPr lang="en-US" sz="2800" b="1" dirty="0" smtClean="0">
                <a:latin typeface="Book Antiqua" pitchFamily="18" charset="0"/>
              </a:rPr>
              <a:t>Dhaka, 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800601" y="4833255"/>
            <a:ext cx="3657600" cy="1932861"/>
          </a:xfrm>
          <a:prstGeom prst="roundRect">
            <a:avLst/>
          </a:prstGeom>
          <a:ln w="1270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Class-Eight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English 1</a:t>
            </a:r>
            <a:r>
              <a:rPr lang="en-US" sz="2800" b="1" baseline="30000" dirty="0" smtClean="0">
                <a:solidFill>
                  <a:schemeClr val="bg1"/>
                </a:solidFill>
                <a:latin typeface="Book Antiqua" pitchFamily="18" charset="0"/>
              </a:rPr>
              <a:t>st</a:t>
            </a:r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 Paper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14" y="304800"/>
            <a:ext cx="7467600" cy="42336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740228" y="304800"/>
            <a:ext cx="74676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Md</a:t>
            </a:r>
            <a:r>
              <a:rPr lang="en-US" sz="4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Hasan</a:t>
            </a:r>
            <a:r>
              <a:rPr lang="en-US" sz="4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Hafizur</a:t>
            </a:r>
            <a:r>
              <a:rPr lang="en-US" sz="4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Rahman</a:t>
            </a:r>
            <a:endParaRPr lang="en-US" sz="4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091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ular Callout 3"/>
          <p:cNvSpPr/>
          <p:nvPr/>
        </p:nvSpPr>
        <p:spPr>
          <a:xfrm>
            <a:off x="2184399" y="228600"/>
            <a:ext cx="4775200" cy="914400"/>
          </a:xfrm>
          <a:prstGeom prst="wedgeRoundRectCallout">
            <a:avLst>
              <a:gd name="adj1" fmla="val -51354"/>
              <a:gd name="adj2" fmla="val 196197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Have you any problem?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362200" y="3487397"/>
            <a:ext cx="3962400" cy="1023938"/>
          </a:xfrm>
          <a:prstGeom prst="wedgeRoundRectCallout">
            <a:avLst>
              <a:gd name="adj1" fmla="val 65897"/>
              <a:gd name="adj2" fmla="val -146444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You know I am weak in mathematics.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57400" y="2133600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426199" y="2286000"/>
            <a:ext cx="533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0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6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8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ular Callout 3"/>
          <p:cNvSpPr/>
          <p:nvPr/>
        </p:nvSpPr>
        <p:spPr>
          <a:xfrm>
            <a:off x="2119086" y="3149600"/>
            <a:ext cx="4361543" cy="1048996"/>
          </a:xfrm>
          <a:prstGeom prst="wedgeRoundRectCallout">
            <a:avLst>
              <a:gd name="adj1" fmla="val 59020"/>
              <a:gd name="adj2" fmla="val -107619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 think I will take help from our Math teacher.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133600" y="427489"/>
            <a:ext cx="4630059" cy="1205367"/>
          </a:xfrm>
          <a:prstGeom prst="wedgeRoundRectCallout">
            <a:avLst>
              <a:gd name="adj1" fmla="val -49793"/>
              <a:gd name="adj2" fmla="val 120597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What steps have you taken about Mathematics?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97315" y="2133600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099629" y="2151743"/>
            <a:ext cx="76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7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4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9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ular Callout 3"/>
          <p:cNvSpPr/>
          <p:nvPr/>
        </p:nvSpPr>
        <p:spPr>
          <a:xfrm>
            <a:off x="2315029" y="3498284"/>
            <a:ext cx="3962399" cy="1048996"/>
          </a:xfrm>
          <a:prstGeom prst="wedgeRoundRectCallout">
            <a:avLst>
              <a:gd name="adj1" fmla="val 63629"/>
              <a:gd name="adj2" fmla="val -137897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They are about to complete.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315029" y="747486"/>
            <a:ext cx="4314371" cy="914400"/>
          </a:xfrm>
          <a:prstGeom prst="wedgeRoundRectCallout">
            <a:avLst>
              <a:gd name="adj1" fmla="val -54351"/>
              <a:gd name="adj2" fmla="val 126274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What are the conditions of another subjects?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10229" y="1981200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324600" y="213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0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8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ular Callout 3"/>
          <p:cNvSpPr/>
          <p:nvPr/>
        </p:nvSpPr>
        <p:spPr>
          <a:xfrm>
            <a:off x="3200400" y="3200400"/>
            <a:ext cx="3095171" cy="761999"/>
          </a:xfrm>
          <a:prstGeom prst="wedgeRoundRectCallout">
            <a:avLst>
              <a:gd name="adj1" fmla="val 60960"/>
              <a:gd name="adj2" fmla="val -122264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Yes, I hope so.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362200" y="471714"/>
            <a:ext cx="4343400" cy="1066800"/>
          </a:xfrm>
          <a:prstGeom prst="wedgeRoundRectCallout">
            <a:avLst>
              <a:gd name="adj1" fmla="val -52504"/>
              <a:gd name="adj2" fmla="val 122635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Will you be able to complete other subjects before the exam?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09800" y="19812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320971" y="2286000"/>
            <a:ext cx="76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0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6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0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43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ular Callout 3"/>
          <p:cNvSpPr/>
          <p:nvPr/>
        </p:nvSpPr>
        <p:spPr>
          <a:xfrm>
            <a:off x="2743200" y="3029857"/>
            <a:ext cx="3182258" cy="762000"/>
          </a:xfrm>
          <a:prstGeom prst="wedgeRoundRectCallout">
            <a:avLst>
              <a:gd name="adj1" fmla="val 78796"/>
              <a:gd name="adj2" fmla="val -118767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Pray for me to Allah.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743200" y="486229"/>
            <a:ext cx="3182258" cy="762000"/>
          </a:xfrm>
          <a:prstGeom prst="wedgeRoundRectCallout">
            <a:avLst>
              <a:gd name="adj1" fmla="val -51938"/>
              <a:gd name="adj2" fmla="val 150917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May you do better.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86000" y="1905000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477000" y="2209800"/>
            <a:ext cx="533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0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1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ular Callout 3"/>
          <p:cNvSpPr/>
          <p:nvPr/>
        </p:nvSpPr>
        <p:spPr>
          <a:xfrm>
            <a:off x="2590800" y="3200400"/>
            <a:ext cx="3661229" cy="584880"/>
          </a:xfrm>
          <a:prstGeom prst="wedgeRoundRectCallout">
            <a:avLst>
              <a:gd name="adj1" fmla="val 66228"/>
              <a:gd name="adj2" fmla="val -165189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You are most welcome.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895600" y="1066800"/>
            <a:ext cx="3505200" cy="609600"/>
          </a:xfrm>
          <a:prstGeom prst="wedgeRoundRectCallout">
            <a:avLst>
              <a:gd name="adj1" fmla="val -72481"/>
              <a:gd name="adj2" fmla="val 167635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Thank you my friend.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57400" y="2133600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379464" y="220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0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2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1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ular Callout 2"/>
          <p:cNvSpPr/>
          <p:nvPr/>
        </p:nvSpPr>
        <p:spPr>
          <a:xfrm>
            <a:off x="2667000" y="914400"/>
            <a:ext cx="3886200" cy="1066800"/>
          </a:xfrm>
          <a:prstGeom prst="wedgeRoundRectCallout">
            <a:avLst>
              <a:gd name="adj1" fmla="val -49542"/>
              <a:gd name="adj2" fmla="val 8650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Assalamu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Alaikum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warahmatullah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628900" y="2743200"/>
            <a:ext cx="3886200" cy="1066800"/>
          </a:xfrm>
          <a:prstGeom prst="wedgeRoundRectCallout">
            <a:avLst>
              <a:gd name="adj1" fmla="val 61517"/>
              <a:gd name="adj2" fmla="val -7807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Walaikum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Assalam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Warahmatullah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78736" y="22098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577584" y="2133600"/>
            <a:ext cx="381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5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8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Manual Operation 7"/>
          <p:cNvSpPr/>
          <p:nvPr/>
        </p:nvSpPr>
        <p:spPr>
          <a:xfrm>
            <a:off x="613230" y="1676400"/>
            <a:ext cx="8077199" cy="1208833"/>
          </a:xfrm>
          <a:prstGeom prst="flowChartManualOperation">
            <a:avLst/>
          </a:prstGeom>
          <a:ln w="127000" cap="sq" cmpd="dbl"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ndalus" pitchFamily="18" charset="-78"/>
                <a:cs typeface="Andalus" pitchFamily="18" charset="-78"/>
              </a:rPr>
              <a:t>Pair Work</a:t>
            </a:r>
            <a:endParaRPr lang="en-US" sz="40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Trapezoid 8"/>
          <p:cNvSpPr/>
          <p:nvPr/>
        </p:nvSpPr>
        <p:spPr>
          <a:xfrm>
            <a:off x="326570" y="2971800"/>
            <a:ext cx="8665029" cy="2514600"/>
          </a:xfrm>
          <a:prstGeom prst="trapezoid">
            <a:avLst>
              <a:gd name="adj" fmla="val 76948"/>
            </a:avLst>
          </a:prstGeom>
          <a:ln w="127000" cap="sq" cmpd="dbl">
            <a:solidFill>
              <a:schemeClr val="tx1"/>
            </a:solidFill>
            <a:miter lim="800000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Every single pair is suggested</a:t>
            </a:r>
          </a:p>
          <a:p>
            <a:pPr algn="ctr"/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to write a dialogue on,</a:t>
            </a:r>
          </a:p>
          <a:p>
            <a:pPr algn="ctr"/>
            <a:r>
              <a:rPr lang="en-US" sz="4400" dirty="0">
                <a:latin typeface="Andalus" pitchFamily="18" charset="-78"/>
                <a:cs typeface="Andalus" pitchFamily="18" charset="-78"/>
              </a:rPr>
              <a:t>“ 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Preparation for the exam.”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5983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63555"/>
            <a:ext cx="5486400" cy="995422"/>
          </a:xfrm>
          <a:prstGeom prst="wedgeEllipseCallout">
            <a:avLst>
              <a:gd name="adj1" fmla="val -1280"/>
              <a:gd name="adj2" fmla="val 146421"/>
            </a:avLst>
          </a:prstGeom>
          <a:ln w="152400" cap="sq" cmpd="dbl"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Evaluation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600" y="2736473"/>
            <a:ext cx="8305800" cy="3593128"/>
          </a:xfrm>
          <a:prstGeom prst="bevel">
            <a:avLst>
              <a:gd name="adj" fmla="val 12344"/>
            </a:avLst>
          </a:prstGeom>
          <a:ln w="3175" cap="sq" cmpd="dbl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2400" b="1" dirty="0" smtClean="0">
              <a:latin typeface="Book Antiqua" pitchFamily="18" charset="0"/>
            </a:endParaRPr>
          </a:p>
          <a:p>
            <a:pPr algn="just"/>
            <a:r>
              <a:rPr lang="en-US" sz="2400" b="1" dirty="0" smtClean="0">
                <a:latin typeface="Book Antiqua" pitchFamily="18" charset="0"/>
              </a:rPr>
              <a:t>Answer the following questions-</a:t>
            </a:r>
          </a:p>
          <a:p>
            <a:pPr algn="just"/>
            <a:endParaRPr lang="en-US" sz="300" b="1" dirty="0" smtClean="0">
              <a:latin typeface="Book Antiqua" pitchFamily="18" charset="0"/>
            </a:endParaRPr>
          </a:p>
          <a:p>
            <a:pPr algn="just"/>
            <a:r>
              <a:rPr lang="en-US" sz="2400" b="1" dirty="0" smtClean="0">
                <a:latin typeface="Book Antiqua" pitchFamily="18" charset="0"/>
              </a:rPr>
              <a:t>What is preparation of the exam?</a:t>
            </a:r>
          </a:p>
          <a:p>
            <a:pPr algn="just"/>
            <a:r>
              <a:rPr lang="en-US" sz="2400" b="1" dirty="0" smtClean="0">
                <a:latin typeface="Book Antiqua" pitchFamily="18" charset="0"/>
              </a:rPr>
              <a:t>Why should we take preparation?</a:t>
            </a:r>
          </a:p>
          <a:p>
            <a:pPr algn="just"/>
            <a:r>
              <a:rPr lang="en-US" sz="2400" b="1" dirty="0" smtClean="0">
                <a:latin typeface="Book Antiqua" pitchFamily="18" charset="0"/>
              </a:rPr>
              <a:t>Why is preparation necessary?</a:t>
            </a:r>
          </a:p>
          <a:p>
            <a:pPr algn="just"/>
            <a:r>
              <a:rPr lang="en-US" sz="2400" b="1" dirty="0" smtClean="0">
                <a:latin typeface="Book Antiqua" pitchFamily="18" charset="0"/>
              </a:rPr>
              <a:t>What is the benefit of preparation?</a:t>
            </a:r>
          </a:p>
          <a:p>
            <a:pPr algn="just"/>
            <a:endParaRPr lang="en-US" sz="2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33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3500" y="3124200"/>
            <a:ext cx="6781800" cy="320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Make a dialogue with your friend about  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“</a:t>
            </a:r>
            <a:r>
              <a:rPr lang="en-US" sz="4000" b="1" dirty="0" smtClean="0">
                <a:solidFill>
                  <a:schemeClr val="tx1"/>
                </a:solidFill>
                <a:latin typeface="Book Antiqua" pitchFamily="18" charset="0"/>
              </a:rPr>
              <a:t>Preparation for the exam</a:t>
            </a:r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”</a:t>
            </a:r>
            <a:endParaRPr lang="en-US" sz="4400" b="1" dirty="0">
              <a:solidFill>
                <a:schemeClr val="tx1"/>
              </a:solidFill>
              <a:latin typeface="Book Antiqua" pitchFamily="18" charset="0"/>
            </a:endParaRPr>
          </a:p>
          <a:p>
            <a:pPr algn="ctr"/>
            <a:endParaRPr lang="en-US" sz="4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" name="Trapezoid 1"/>
          <p:cNvSpPr/>
          <p:nvPr/>
        </p:nvSpPr>
        <p:spPr>
          <a:xfrm>
            <a:off x="762000" y="970128"/>
            <a:ext cx="7924800" cy="2286000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Homework</a:t>
            </a:r>
            <a:endParaRPr lang="en-US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53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4"/>
          <a:stretch/>
        </p:blipFill>
        <p:spPr>
          <a:xfrm>
            <a:off x="533400" y="457200"/>
            <a:ext cx="8153399" cy="48695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42899" y="5638800"/>
            <a:ext cx="8534400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ndalus" pitchFamily="18" charset="-78"/>
                <a:cs typeface="Andalus" pitchFamily="18" charset="-78"/>
              </a:rPr>
              <a:t>Dialogue</a:t>
            </a:r>
            <a:endParaRPr lang="en-US" sz="44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542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28800" y="3407391"/>
            <a:ext cx="5791200" cy="2819400"/>
          </a:xfrm>
          <a:prstGeom prst="roundRect">
            <a:avLst/>
          </a:prstGeom>
          <a:ln w="127000" cap="sq" cmpd="dbl"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Book Antiqua" pitchFamily="18" charset="0"/>
              </a:rPr>
              <a:t>“Better Preparation,</a:t>
            </a:r>
          </a:p>
          <a:p>
            <a:pPr algn="ctr"/>
            <a:r>
              <a:rPr lang="en-US" sz="4400" dirty="0" smtClean="0">
                <a:latin typeface="Book Antiqua" pitchFamily="18" charset="0"/>
              </a:rPr>
              <a:t>Better Result”</a:t>
            </a:r>
            <a:endParaRPr lang="en-US" sz="4400" dirty="0">
              <a:latin typeface="Book Antiqua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1143000" y="533400"/>
            <a:ext cx="6934200" cy="2895600"/>
          </a:xfrm>
          <a:prstGeom prst="cloud">
            <a:avLst/>
          </a:prstGeom>
          <a:ln w="127000" cap="sq" cmpd="dbl"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Book Antiqua" pitchFamily="18" charset="0"/>
              </a:rPr>
              <a:t>Verse Universal</a:t>
            </a:r>
            <a:endParaRPr lang="en-US" sz="5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1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 Arrow Callout 1"/>
          <p:cNvSpPr/>
          <p:nvPr/>
        </p:nvSpPr>
        <p:spPr>
          <a:xfrm>
            <a:off x="1143000" y="457200"/>
            <a:ext cx="6781799" cy="5943600"/>
          </a:xfrm>
          <a:prstGeom prst="quadArrowCallout">
            <a:avLst>
              <a:gd name="adj1" fmla="val 37030"/>
              <a:gd name="adj2" fmla="val 18515"/>
              <a:gd name="adj3" fmla="val 18515"/>
              <a:gd name="adj4" fmla="val 48123"/>
            </a:avLst>
          </a:prstGeom>
          <a:ln w="127000" cap="sq" cmpd="dbl"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Book Antiqua" pitchFamily="18" charset="0"/>
              </a:rPr>
              <a:t>Bye </a:t>
            </a:r>
            <a:r>
              <a:rPr lang="en-US" sz="6000" dirty="0" err="1" smtClean="0">
                <a:latin typeface="Book Antiqua" pitchFamily="18" charset="0"/>
              </a:rPr>
              <a:t>bye</a:t>
            </a:r>
            <a:endParaRPr lang="en-US" sz="6000" dirty="0" smtClean="0">
              <a:latin typeface="Book Antiqua" pitchFamily="18" charset="0"/>
            </a:endParaRPr>
          </a:p>
          <a:p>
            <a:pPr algn="ctr"/>
            <a:r>
              <a:rPr lang="en-US" sz="5400" dirty="0" smtClean="0">
                <a:latin typeface="Book Antiqua" pitchFamily="18" charset="0"/>
              </a:rPr>
              <a:t>Good bye</a:t>
            </a:r>
            <a:endParaRPr lang="en-US" sz="5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00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5859959"/>
            <a:ext cx="8915400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ndalus" pitchFamily="18" charset="-78"/>
                <a:cs typeface="Andalus" pitchFamily="18" charset="-78"/>
              </a:rPr>
              <a:t>Dialogue</a:t>
            </a:r>
            <a:endParaRPr lang="en-US" sz="44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4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458200" cy="5257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7304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5943600"/>
            <a:ext cx="54102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Preparation for the exam</a:t>
            </a:r>
            <a:endParaRPr lang="en-US" sz="36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26308"/>
            <a:ext cx="7918450" cy="51362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757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65470"/>
            <a:ext cx="8001000" cy="2466915"/>
          </a:xfrm>
          <a:prstGeom prst="ellipse">
            <a:avLst/>
          </a:prstGeom>
          <a:ln w="127000" cmpd="dbl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Book Antiqua" pitchFamily="18" charset="0"/>
              </a:rPr>
              <a:t>Our Today’s Lesson is-</a:t>
            </a:r>
            <a:endParaRPr lang="en-US" sz="54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361849"/>
            <a:ext cx="8001000" cy="2844105"/>
          </a:xfrm>
          <a:prstGeom prst="ribbon">
            <a:avLst>
              <a:gd name="adj1" fmla="val 19546"/>
              <a:gd name="adj2" fmla="val 74426"/>
            </a:avLst>
          </a:prstGeom>
          <a:ln w="127000" cap="sq" cmpd="dbl">
            <a:solidFill>
              <a:schemeClr val="accent6">
                <a:lumMod val="60000"/>
                <a:lumOff val="40000"/>
              </a:schemeClr>
            </a:solidFill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Book Antiqua" pitchFamily="18" charset="0"/>
              </a:rPr>
              <a:t>A dialogue on</a:t>
            </a:r>
          </a:p>
          <a:p>
            <a:pPr algn="ctr"/>
            <a:r>
              <a:rPr lang="en-US" sz="4800" b="1" dirty="0" smtClean="0">
                <a:latin typeface="Book Antiqua" pitchFamily="18" charset="0"/>
              </a:rPr>
              <a:t>“</a:t>
            </a:r>
            <a:r>
              <a:rPr lang="en-US" sz="4800" b="1" smtClean="0">
                <a:latin typeface="Book Antiqua" pitchFamily="18" charset="0"/>
              </a:rPr>
              <a:t>Preparation </a:t>
            </a:r>
          </a:p>
          <a:p>
            <a:pPr algn="ctr"/>
            <a:r>
              <a:rPr lang="en-US" sz="4800" b="1" smtClean="0">
                <a:latin typeface="Book Antiqua" pitchFamily="18" charset="0"/>
              </a:rPr>
              <a:t>for the Exam”</a:t>
            </a:r>
            <a:endParaRPr lang="en-US" sz="4400" b="1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26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9200" y="457200"/>
            <a:ext cx="7239000" cy="1676400"/>
          </a:xfrm>
          <a:prstGeom prst="ellipse">
            <a:avLst/>
          </a:prstGeom>
          <a:ln w="127000" cmpd="dbl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Learning outcomes</a:t>
            </a:r>
            <a:endParaRPr lang="en-US" sz="36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9200" y="2133600"/>
            <a:ext cx="7239000" cy="4114800"/>
          </a:xfrm>
          <a:prstGeom prst="roundRect">
            <a:avLst/>
          </a:prstGeom>
          <a:ln w="127000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After we have studied this lesson we will be able to-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>
                <a:latin typeface="Andalus" pitchFamily="18" charset="-78"/>
                <a:cs typeface="Andalus" pitchFamily="18" charset="-78"/>
              </a:rPr>
              <a:t>e</a:t>
            </a: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xchange greetings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ask and answer questions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achieve inspiration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>
                <a:latin typeface="Andalus" pitchFamily="18" charset="-78"/>
                <a:cs typeface="Andalus" pitchFamily="18" charset="-78"/>
              </a:rPr>
              <a:t>w</a:t>
            </a: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rite a dialogue.</a:t>
            </a:r>
            <a:endParaRPr lang="en-US" sz="36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85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ounded Rectangular Callout 7"/>
          <p:cNvSpPr/>
          <p:nvPr/>
        </p:nvSpPr>
        <p:spPr>
          <a:xfrm>
            <a:off x="3124200" y="381000"/>
            <a:ext cx="3874633" cy="1045369"/>
          </a:xfrm>
          <a:prstGeom prst="wedgeRoundRectCallout">
            <a:avLst>
              <a:gd name="adj1" fmla="val -57917"/>
              <a:gd name="adj2" fmla="val 99987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Hi friend, How are you?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895600" y="2895600"/>
            <a:ext cx="3352800" cy="740568"/>
          </a:xfrm>
          <a:prstGeom prst="wedgeRoundRectCallout">
            <a:avLst>
              <a:gd name="adj1" fmla="val 64749"/>
              <a:gd name="adj2" fmla="val -143158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 am fine and you?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73086" y="17526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 flipH="1">
            <a:off x="6400800" y="1756229"/>
            <a:ext cx="76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0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5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ounded Rectangular Callout 7"/>
          <p:cNvSpPr/>
          <p:nvPr/>
        </p:nvSpPr>
        <p:spPr>
          <a:xfrm>
            <a:off x="2971801" y="838200"/>
            <a:ext cx="3505200" cy="1056595"/>
          </a:xfrm>
          <a:prstGeom prst="wedgeRoundRectCallout">
            <a:avLst>
              <a:gd name="adj1" fmla="val -61887"/>
              <a:gd name="adj2" fmla="val 88188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 am also fine but somewhat busy.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733800" y="3276600"/>
            <a:ext cx="2438400" cy="786720"/>
          </a:xfrm>
          <a:prstGeom prst="wedgeRoundRectCallout">
            <a:avLst>
              <a:gd name="adj1" fmla="val 63173"/>
              <a:gd name="adj2" fmla="val -126638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But why?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33600" y="20574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 flipH="1">
            <a:off x="6175829" y="2293257"/>
            <a:ext cx="685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4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6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0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426</Words>
  <Application>Microsoft Office PowerPoint</Application>
  <PresentationFormat>On-screen Show (4:3)</PresentationFormat>
  <Paragraphs>82</Paragraphs>
  <Slides>31</Slides>
  <Notes>2</Notes>
  <HiddenSlides>0</HiddenSlides>
  <MMClips>38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121</cp:revision>
  <dcterms:created xsi:type="dcterms:W3CDTF">2014-01-18T17:09:26Z</dcterms:created>
  <dcterms:modified xsi:type="dcterms:W3CDTF">2014-03-19T14:11:21Z</dcterms:modified>
</cp:coreProperties>
</file>